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76" r:id="rId6"/>
    <p:sldId id="262" r:id="rId7"/>
    <p:sldId id="264" r:id="rId8"/>
    <p:sldId id="265" r:id="rId9"/>
    <p:sldId id="277" r:id="rId10"/>
    <p:sldId id="278" r:id="rId11"/>
    <p:sldId id="279" r:id="rId12"/>
    <p:sldId id="269" r:id="rId13"/>
    <p:sldId id="261" r:id="rId14"/>
    <p:sldId id="270" r:id="rId15"/>
    <p:sldId id="271" r:id="rId16"/>
    <p:sldId id="272" r:id="rId17"/>
    <p:sldId id="273" r:id="rId18"/>
    <p:sldId id="274" r:id="rId19"/>
    <p:sldId id="275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7" autoAdjust="0"/>
    <p:restoredTop sz="94660"/>
  </p:normalViewPr>
  <p:slideViewPr>
    <p:cSldViewPr snapToGrid="0" snapToObjects="1">
      <p:cViewPr>
        <p:scale>
          <a:sx n="57" d="100"/>
          <a:sy n="57" d="100"/>
        </p:scale>
        <p:origin x="-21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07A13-A237-E04A-9C12-41846EFD3F9E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81057-CF09-CC4E-9363-502934E00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E0BBCE-28F4-7F4A-8491-4E6069BA776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78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the students not to pay attention to the names if each molecule but</a:t>
            </a:r>
            <a:r>
              <a:rPr lang="en-US" baseline="0" dirty="0" smtClean="0"/>
              <a:t> to focus on the big picture.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81057-CF09-CC4E-9363-502934E00C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6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3F050-5E12-C344-A0FF-7F61A4729A4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C3C14-B2CD-854C-AF77-4008D0A06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3F050-5E12-C344-A0FF-7F61A4729A4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C3C14-B2CD-854C-AF77-4008D0A06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4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3F050-5E12-C344-A0FF-7F61A4729A4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C3C14-B2CD-854C-AF77-4008D0A06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3F050-5E12-C344-A0FF-7F61A4729A4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C3C14-B2CD-854C-AF77-4008D0A06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2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3F050-5E12-C344-A0FF-7F61A4729A4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C3C14-B2CD-854C-AF77-4008D0A06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3F050-5E12-C344-A0FF-7F61A4729A4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C3C14-B2CD-854C-AF77-4008D0A06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0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3F050-5E12-C344-A0FF-7F61A4729A4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C3C14-B2CD-854C-AF77-4008D0A06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2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3F050-5E12-C344-A0FF-7F61A4729A4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C3C14-B2CD-854C-AF77-4008D0A06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5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3F050-5E12-C344-A0FF-7F61A4729A4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C3C14-B2CD-854C-AF77-4008D0A06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3F050-5E12-C344-A0FF-7F61A4729A4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C3C14-B2CD-854C-AF77-4008D0A06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5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63F050-5E12-C344-A0FF-7F61A4729A4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C3C14-B2CD-854C-AF77-4008D0A06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8763F050-5E12-C344-A0FF-7F61A4729A4A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23C3C14-B2CD-854C-AF77-4008D0A060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E_fdPaBBPic" TargetMode="External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1"/>
            <a:chExt cx="9144000" cy="6858000"/>
          </a:xfrm>
        </p:grpSpPr>
        <p:sp>
          <p:nvSpPr>
            <p:cNvPr id="15362" name="TextBox 7"/>
            <p:cNvSpPr txBox="1">
              <a:spLocks noChangeArrowheads="1"/>
            </p:cNvSpPr>
            <p:nvPr/>
          </p:nvSpPr>
          <p:spPr bwMode="auto">
            <a:xfrm>
              <a:off x="0" y="1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/>
            </a:p>
          </p:txBody>
        </p:sp>
        <p:pic>
          <p:nvPicPr>
            <p:cNvPr id="15364" name="Picture 18" descr="t-cell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0" y="1492545"/>
              <a:ext cx="4432300" cy="289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19" descr="images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9990" y="3844925"/>
              <a:ext cx="3492500" cy="232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TextBox 5"/>
            <p:cNvSpPr txBox="1">
              <a:spLocks noChangeArrowheads="1"/>
            </p:cNvSpPr>
            <p:nvPr/>
          </p:nvSpPr>
          <p:spPr bwMode="auto">
            <a:xfrm>
              <a:off x="6350" y="17463"/>
              <a:ext cx="5746750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lvl="1" eaLnBrk="1" hangingPunct="1"/>
              <a:r>
                <a:rPr lang="en-US" sz="3600" b="1" dirty="0">
                  <a:latin typeface="Gill Sans" charset="0"/>
                  <a:cs typeface="Gill Sans" charset="0"/>
                </a:rPr>
                <a:t>Infectious Diseases</a:t>
              </a:r>
            </a:p>
            <a:p>
              <a:pPr marL="0" lvl="1" eaLnBrk="1" hangingPunct="1"/>
              <a:r>
                <a:rPr lang="en-US" sz="3600" b="1" dirty="0">
                  <a:latin typeface="Gill Sans" charset="0"/>
                  <a:cs typeface="Gill Sans" charset="0"/>
                </a:rPr>
                <a:t>L</a:t>
              </a:r>
              <a:r>
                <a:rPr lang="en-US" sz="3600" b="1" dirty="0" smtClean="0">
                  <a:latin typeface="Gill Sans" charset="0"/>
                  <a:cs typeface="Gill Sans" charset="0"/>
                </a:rPr>
                <a:t>esson 1.5</a:t>
              </a:r>
              <a:endParaRPr lang="en-US" sz="3600" b="1" dirty="0">
                <a:latin typeface="Gill Sans" charset="0"/>
                <a:cs typeface="Gill Sans" charset="0"/>
              </a:endParaRPr>
            </a:p>
            <a:p>
              <a:pPr marL="0" lvl="1" algn="ctr" eaLnBrk="1" hangingPunct="1"/>
              <a:endParaRPr lang="en-US" sz="3600" b="1" dirty="0">
                <a:latin typeface="Gill Sans" charset="0"/>
                <a:cs typeface="Gill Sans" charset="0"/>
              </a:endParaRPr>
            </a:p>
            <a:p>
              <a:pPr marL="0" lvl="1" algn="ctr" eaLnBrk="1" hangingPunct="1"/>
              <a:endParaRPr lang="en-US" sz="3600" b="1" dirty="0">
                <a:latin typeface="Gill Sans" charset="0"/>
                <a:cs typeface="Gill Sans" charset="0"/>
              </a:endParaRPr>
            </a:p>
            <a:p>
              <a:pPr algn="ctr" eaLnBrk="1" hangingPunct="1"/>
              <a:endParaRPr lang="en-US" sz="3600" dirty="0">
                <a:latin typeface="Gill Sans" charset="0"/>
                <a:cs typeface="Gill Sans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781" y="1492544"/>
            <a:ext cx="2502406" cy="44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50" y="1239320"/>
            <a:ext cx="2732597" cy="181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ucous membran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57" y="2500459"/>
            <a:ext cx="3329167" cy="36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lung cil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26" y="3485339"/>
            <a:ext cx="2317021" cy="230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" charset="0"/>
                <a:cs typeface="Gill Sans" charset="0"/>
              </a:rPr>
              <a:t>Mucus</a:t>
            </a:r>
            <a:br>
              <a:rPr lang="en-US" dirty="0" smtClean="0">
                <a:latin typeface="Gill Sans" charset="0"/>
                <a:cs typeface="Gill Sans" charset="0"/>
              </a:rPr>
            </a:br>
            <a:r>
              <a:rPr lang="en-US" sz="1800" dirty="0" smtClean="0">
                <a:latin typeface="Gill Sans" charset="0"/>
                <a:cs typeface="Gill Sans" charset="0"/>
              </a:rPr>
              <a:t>traps pathogens and contains enzymes that can destroy them;  must be present on thin epithelial membranes (lungs and nose) that are vulnerable to damage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" charset="0"/>
                <a:cs typeface="Gill Sans" charset="0"/>
              </a:rPr>
              <a:t>Tears</a:t>
            </a:r>
            <a:br>
              <a:rPr lang="en-US" dirty="0" smtClean="0">
                <a:latin typeface="Gill Sans" charset="0"/>
                <a:cs typeface="Gill Sans" charset="0"/>
              </a:rPr>
            </a:br>
            <a:r>
              <a:rPr lang="en-US" sz="1800" dirty="0" smtClean="0">
                <a:latin typeface="Gill Sans" charset="0"/>
                <a:cs typeface="Gill Sans" charset="0"/>
              </a:rPr>
              <a:t>washes pathogen away and contains enzymes that can destroy them</a:t>
            </a:r>
            <a:endParaRPr lang="en-US" dirty="0"/>
          </a:p>
        </p:txBody>
      </p:sp>
      <p:pic>
        <p:nvPicPr>
          <p:cNvPr id="4" name="Picture 6" descr="tearfil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2" b="2524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39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5602" name="TextBox 3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/>
            </a:p>
          </p:txBody>
        </p:sp>
        <p:sp>
          <p:nvSpPr>
            <p:cNvPr id="25603" name="Title 1"/>
            <p:cNvSpPr txBox="1">
              <a:spLocks/>
            </p:cNvSpPr>
            <p:nvPr/>
          </p:nvSpPr>
          <p:spPr bwMode="auto">
            <a:xfrm>
              <a:off x="457200" y="274638"/>
              <a:ext cx="82296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3600" b="1" dirty="0">
                  <a:latin typeface="Gill Sans" charset="0"/>
                  <a:cs typeface="Gill Sans" charset="0"/>
                </a:rPr>
                <a:t>Stomach </a:t>
              </a:r>
              <a:r>
                <a:rPr lang="en-US" sz="3600" b="1" dirty="0" smtClean="0">
                  <a:latin typeface="Gill Sans" charset="0"/>
                  <a:cs typeface="Gill Sans" charset="0"/>
                </a:rPr>
                <a:t>acid</a:t>
              </a:r>
              <a:endParaRPr lang="en-US" sz="3600" b="1" dirty="0">
                <a:latin typeface="Gill Sans" charset="0"/>
                <a:cs typeface="Gill Sans" charset="0"/>
              </a:endParaRPr>
            </a:p>
            <a:p>
              <a:pPr algn="ctr" eaLnBrk="1" hangingPunct="1"/>
              <a:r>
                <a:rPr lang="en-US" sz="1800" b="1" dirty="0" smtClean="0">
                  <a:latin typeface="Gill Sans" charset="0"/>
                  <a:cs typeface="Gill Sans" charset="0"/>
                </a:rPr>
                <a:t>Destroys pathogens with low pH</a:t>
              </a:r>
              <a:endParaRPr lang="en-US" sz="1800" b="1" dirty="0">
                <a:latin typeface="Gill Sans" charset="0"/>
                <a:cs typeface="Gill Sans" charset="0"/>
              </a:endParaRPr>
            </a:p>
          </p:txBody>
        </p:sp>
        <p:pic>
          <p:nvPicPr>
            <p:cNvPr id="25604" name="Picture 3" descr="stomach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238" y="1417638"/>
              <a:ext cx="3565525" cy="434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86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ages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48" y="1640518"/>
            <a:ext cx="2941436" cy="367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Commensal bacteria:</a:t>
            </a:r>
            <a:br>
              <a:rPr lang="en-US" dirty="0">
                <a:latin typeface="Gill Sans" charset="0"/>
                <a:cs typeface="Gill Sans" charset="0"/>
              </a:rPr>
            </a:br>
            <a:r>
              <a:rPr lang="en-US" dirty="0">
                <a:latin typeface="Gill Sans" charset="0"/>
                <a:cs typeface="Gill Sans" charset="0"/>
              </a:rPr>
              <a:t> we are an ecosystem!</a:t>
            </a:r>
            <a:endParaRPr lang="en-US" dirty="0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895886" y="5620489"/>
            <a:ext cx="72700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 charset="0"/>
              </a:rPr>
              <a:t>Commensal </a:t>
            </a:r>
            <a:r>
              <a:rPr lang="en-US" b="1" dirty="0" smtClean="0">
                <a:latin typeface="Calibri" charset="0"/>
              </a:rPr>
              <a:t>bacteria on </a:t>
            </a:r>
            <a:r>
              <a:rPr lang="en-US" b="1" dirty="0">
                <a:latin typeface="Calibri" charset="0"/>
              </a:rPr>
              <a:t>the </a:t>
            </a:r>
            <a:r>
              <a:rPr lang="en-US" b="1" dirty="0" smtClean="0">
                <a:latin typeface="Calibri" charset="0"/>
              </a:rPr>
              <a:t>skin outcompete </a:t>
            </a:r>
            <a:r>
              <a:rPr lang="en-US" b="1" dirty="0">
                <a:latin typeface="Calibri" charset="0"/>
              </a:rPr>
              <a:t>p</a:t>
            </a:r>
            <a:r>
              <a:rPr lang="en-US" b="1" dirty="0" smtClean="0">
                <a:latin typeface="Calibri" charset="0"/>
              </a:rPr>
              <a:t>athogenic microbes</a:t>
            </a:r>
            <a:r>
              <a:rPr lang="en-US" dirty="0" smtClean="0">
                <a:latin typeface="Calibri" charset="0"/>
              </a:rPr>
              <a:t>.</a:t>
            </a:r>
            <a:endParaRPr lang="en-US" dirty="0">
              <a:latin typeface="Calibri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756235" y="5133791"/>
            <a:ext cx="119914" cy="62313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0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290763"/>
            <a:ext cx="82296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latin typeface="Gill Sans" charset="0"/>
                <a:cs typeface="Gill Sans" charset="0"/>
              </a:rPr>
              <a:t>What happens if </a:t>
            </a:r>
            <a:r>
              <a:rPr lang="en-US" sz="3600" b="1" dirty="0" smtClean="0">
                <a:latin typeface="Gill Sans" charset="0"/>
                <a:cs typeface="Gill Sans" charset="0"/>
              </a:rPr>
              <a:t>an external  </a:t>
            </a:r>
            <a:r>
              <a:rPr lang="en-US" sz="3600" b="1" dirty="0">
                <a:latin typeface="Gill Sans" charset="0"/>
                <a:cs typeface="Gill Sans" charset="0"/>
              </a:rPr>
              <a:t>barrier is breached?</a:t>
            </a:r>
          </a:p>
        </p:txBody>
      </p:sp>
    </p:spTree>
    <p:extLst>
      <p:ext uri="{BB962C8B-B14F-4D97-AF65-F5344CB8AC3E}">
        <p14:creationId xmlns:p14="http://schemas.microsoft.com/office/powerpoint/2010/main" val="169735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731818" y="1956254"/>
            <a:ext cx="6372741" cy="10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Complement – the first line of </a:t>
            </a:r>
            <a:r>
              <a:rPr lang="en-US" dirty="0" smtClean="0">
                <a:latin typeface="Gill Sans" charset="0"/>
                <a:cs typeface="Gill Sans" charset="0"/>
              </a:rPr>
              <a:t>defense – </a:t>
            </a:r>
            <a:r>
              <a:rPr lang="en-US" sz="1800" dirty="0" smtClean="0">
                <a:latin typeface="Gill Sans" charset="0"/>
                <a:cs typeface="Gill Sans" charset="0"/>
              </a:rPr>
              <a:t>produced by the liver that kill bacteria and other invading cells by poking holes in their membranes and causing them to leak </a:t>
            </a:r>
            <a:r>
              <a:rPr lang="en-US" sz="1800" dirty="0" smtClean="0">
                <a:latin typeface="Gill Sans" charset="0"/>
                <a:cs typeface="Gill Sans" charset="0"/>
                <a:hlinkClick r:id="rId5"/>
              </a:rPr>
              <a:t>complement system</a:t>
            </a:r>
            <a:endParaRPr lang="en-US" dirty="0"/>
          </a:p>
        </p:txBody>
      </p:sp>
      <p:pic>
        <p:nvPicPr>
          <p:cNvPr id="4" name="Complement Cascade - Membrane Attack Complex_640x4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3605" y="1670913"/>
            <a:ext cx="6408113" cy="48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4720967" y="3442182"/>
            <a:ext cx="1635950" cy="21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" charset="0"/>
                <a:cs typeface="Gill Sans" charset="0"/>
              </a:rPr>
              <a:t>Phagocytes – </a:t>
            </a:r>
            <a:r>
              <a:rPr lang="en-US" dirty="0">
                <a:latin typeface="Gill Sans" charset="0"/>
                <a:cs typeface="Gill Sans" charset="0"/>
              </a:rPr>
              <a:t>the second line of </a:t>
            </a:r>
            <a:r>
              <a:rPr lang="en-US" dirty="0" smtClean="0">
                <a:latin typeface="Gill Sans" charset="0"/>
                <a:cs typeface="Gill Sans" charset="0"/>
              </a:rPr>
              <a:t>defense – </a:t>
            </a:r>
            <a:r>
              <a:rPr lang="en-US" sz="1800" dirty="0" smtClean="0">
                <a:latin typeface="Gill Sans" charset="0"/>
                <a:cs typeface="Gill Sans" charset="0"/>
              </a:rPr>
              <a:t>ingest pathogens and destroys them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44705" y="38421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hagocy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409" y="1453279"/>
            <a:ext cx="8084391" cy="454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247414" y="4690695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 smtClean="0"/>
              <a:t>                </a:t>
            </a:r>
            <a:r>
              <a:rPr lang="en-US" sz="2200" dirty="0" smtClean="0">
                <a:latin typeface="Gill Sans"/>
                <a:cs typeface="Gill Sans"/>
              </a:rPr>
              <a:t>Antibodies</a:t>
            </a:r>
            <a:endParaRPr lang="en-US" sz="2200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662" y="1529819"/>
            <a:ext cx="3805047" cy="2905672"/>
          </a:xfrm>
          <a:prstGeom prst="rect">
            <a:avLst/>
          </a:prstGeom>
        </p:spPr>
      </p:pic>
      <p:pic>
        <p:nvPicPr>
          <p:cNvPr id="3" name="Picture 2" descr="Antibod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57" y="3784341"/>
            <a:ext cx="533400" cy="533400"/>
          </a:xfrm>
          <a:prstGeom prst="rect">
            <a:avLst/>
          </a:prstGeom>
          <a:scene3d>
            <a:camera prst="orthographicFront">
              <a:rot lat="0" lon="0" rev="6000000"/>
            </a:camera>
            <a:lightRig rig="threePt" dir="t"/>
          </a:scene3d>
        </p:spPr>
      </p:pic>
      <p:pic>
        <p:nvPicPr>
          <p:cNvPr id="8" name="Picture 7" descr="Antibod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57" y="3581400"/>
            <a:ext cx="533400" cy="533400"/>
          </a:xfrm>
          <a:prstGeom prst="rect">
            <a:avLst/>
          </a:prstGeom>
        </p:spPr>
      </p:pic>
      <p:pic>
        <p:nvPicPr>
          <p:cNvPr id="9" name="Picture 8" descr="Antibod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5" y="4317741"/>
            <a:ext cx="533400" cy="533400"/>
          </a:xfrm>
          <a:prstGeom prst="rect">
            <a:avLst/>
          </a:prstGeom>
          <a:scene3d>
            <a:camera prst="orthographicFront">
              <a:rot lat="0" lon="0" rev="11400000"/>
            </a:camera>
            <a:lightRig rig="threePt" dir="t"/>
          </a:scene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B cells/antibodies and T cells – the third line of defense</a:t>
            </a:r>
            <a:r>
              <a:rPr lang="en-US" dirty="0" smtClean="0">
                <a:latin typeface="Gill Sans" charset="0"/>
                <a:cs typeface="Gill Sans" charset="0"/>
              </a:rPr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70662" y="4690695"/>
            <a:ext cx="5350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B-Cells produce antibodies that neutralize pathogens and facilitate their phagocytosis</a:t>
            </a:r>
          </a:p>
          <a:p>
            <a:endParaRPr lang="en-US" dirty="0"/>
          </a:p>
          <a:p>
            <a:r>
              <a:rPr lang="en-US" dirty="0" smtClean="0"/>
              <a:t>T-Cells:  Helpers – activate B and T killer cells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Killers – destroy pathogen-infected host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58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48" y="525909"/>
            <a:ext cx="8863598" cy="1074291"/>
          </a:xfrm>
        </p:spPr>
        <p:txBody>
          <a:bodyPr/>
          <a:lstStyle/>
          <a:p>
            <a:r>
              <a:rPr lang="en-US" dirty="0"/>
              <a:t>Special barrier </a:t>
            </a:r>
            <a:r>
              <a:rPr lang="en-US" dirty="0" smtClean="0"/>
              <a:t>– </a:t>
            </a:r>
            <a:r>
              <a:rPr lang="en-US" dirty="0"/>
              <a:t>commensal bacteria: competing with invaders while befriending the immune 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9942" y="26392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Understanding the Good Bacteria in Our Skin_640x4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9942" y="2025974"/>
            <a:ext cx="5934701" cy="44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Wrap U</a:t>
            </a:r>
            <a:r>
              <a:rPr lang="en-US" dirty="0" smtClean="0">
                <a:latin typeface="Gill Sans" charset="0"/>
                <a:cs typeface="Gill Sans" charset="0"/>
              </a:rPr>
              <a:t>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>
              <a:buFont typeface="Arial"/>
              <a:buChar char="•"/>
            </a:pPr>
            <a:r>
              <a:rPr lang="en-US" b="1" dirty="0"/>
              <a:t>Burning 21% of one’s skin is considered a major burn and a life-threatening health condition. </a:t>
            </a:r>
            <a:r>
              <a:rPr lang="en-US" b="1" dirty="0" smtClean="0"/>
              <a:t>It </a:t>
            </a:r>
            <a:r>
              <a:rPr lang="en-US" b="1" dirty="0"/>
              <a:t>requires hospitalization and treatment in a special burn unit. </a:t>
            </a:r>
            <a:endParaRPr lang="en-US" b="1" dirty="0" smtClean="0"/>
          </a:p>
          <a:p>
            <a:pPr marL="0" lvl="1" indent="0">
              <a:buNone/>
            </a:pPr>
            <a:endParaRPr lang="en-US" b="1" dirty="0"/>
          </a:p>
          <a:p>
            <a:pPr marL="457200" lvl="1" indent="-457200"/>
            <a:r>
              <a:rPr lang="en-US" b="1" dirty="0" smtClean="0"/>
              <a:t>Why is a burn like this so serious?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3743"/>
            <a:ext cx="8229600" cy="515866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b="1" dirty="0" smtClean="0"/>
              <a:t>After finishing today’s lesson you will be able to:</a:t>
            </a:r>
          </a:p>
          <a:p>
            <a:pPr marL="0" lvl="0" indent="0">
              <a:buNone/>
              <a:defRPr/>
            </a:pPr>
            <a:endParaRPr lang="en-US" sz="2400" b="1" dirty="0" smtClean="0"/>
          </a:p>
          <a:p>
            <a:pPr>
              <a:defRPr/>
            </a:pPr>
            <a:r>
              <a:rPr lang="en-US" sz="2400" b="1" dirty="0"/>
              <a:t>d</a:t>
            </a:r>
            <a:r>
              <a:rPr lang="en-US" sz="2400" b="1" dirty="0" smtClean="0"/>
              <a:t>efine </a:t>
            </a:r>
            <a:r>
              <a:rPr lang="en-US" sz="2400" b="1" u="sng" dirty="0" smtClean="0"/>
              <a:t>sterility</a:t>
            </a:r>
            <a:r>
              <a:rPr lang="en-US" sz="2400" b="1" dirty="0" smtClean="0"/>
              <a:t> </a:t>
            </a:r>
            <a:r>
              <a:rPr lang="en-US" sz="2400" b="1" dirty="0"/>
              <a:t>and explain which parts of our bodies are </a:t>
            </a:r>
            <a:r>
              <a:rPr lang="en-US" sz="2400" b="1" dirty="0" smtClean="0"/>
              <a:t>non</a:t>
            </a:r>
            <a:r>
              <a:rPr lang="en-US" sz="2400" b="1" dirty="0"/>
              <a:t>-sterile (external) and sterile </a:t>
            </a:r>
            <a:r>
              <a:rPr lang="en-US" sz="2400" b="1" dirty="0" smtClean="0"/>
              <a:t>(internal</a:t>
            </a:r>
            <a:r>
              <a:rPr lang="en-US" sz="2400" b="1" dirty="0"/>
              <a:t>)</a:t>
            </a:r>
            <a:r>
              <a:rPr lang="en-US" sz="2400" b="1" dirty="0" smtClean="0"/>
              <a:t>.</a:t>
            </a:r>
          </a:p>
          <a:p>
            <a:pPr marL="0" lvl="0" indent="0">
              <a:buNone/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e</a:t>
            </a:r>
            <a:r>
              <a:rPr lang="en-US" sz="2400" b="1" dirty="0" smtClean="0"/>
              <a:t>xplain </a:t>
            </a:r>
            <a:r>
              <a:rPr lang="en-US" sz="2400" b="1" dirty="0"/>
              <a:t>how commensal bacteria protect against infection.</a:t>
            </a:r>
          </a:p>
          <a:p>
            <a:pPr marL="0" lvl="0" indent="0">
              <a:buNone/>
              <a:defRPr/>
            </a:pPr>
            <a:endParaRPr lang="en-US" sz="2400" b="1" dirty="0"/>
          </a:p>
          <a:p>
            <a:pPr lvl="0">
              <a:buFont typeface="Arial"/>
              <a:buChar char="•"/>
              <a:defRPr/>
            </a:pPr>
            <a:r>
              <a:rPr lang="en-US" sz="2400" b="1" dirty="0"/>
              <a:t>d</a:t>
            </a:r>
            <a:r>
              <a:rPr lang="en-US" sz="2400" b="1" dirty="0" smtClean="0"/>
              <a:t>escribe </a:t>
            </a:r>
            <a:r>
              <a:rPr lang="en-US" sz="2400" b="1" dirty="0"/>
              <a:t>the external barriers the body uses to prevent infection. </a:t>
            </a:r>
            <a:endParaRPr lang="en-US" sz="2400" b="1" dirty="0" smtClean="0"/>
          </a:p>
          <a:p>
            <a:pPr marL="0" lvl="0" indent="0">
              <a:buNone/>
              <a:defRPr/>
            </a:pPr>
            <a:endParaRPr lang="en-US" sz="2400" b="1" dirty="0"/>
          </a:p>
          <a:p>
            <a:pPr lvl="0">
              <a:buFont typeface="Arial"/>
              <a:buChar char="•"/>
              <a:defRPr/>
            </a:pPr>
            <a:r>
              <a:rPr lang="en-US" sz="2400" b="1" dirty="0"/>
              <a:t>d</a:t>
            </a:r>
            <a:r>
              <a:rPr lang="en-US" sz="2400" b="1" dirty="0" smtClean="0"/>
              <a:t>escribe the internal </a:t>
            </a:r>
            <a:r>
              <a:rPr lang="en-US" sz="2400" b="1" dirty="0"/>
              <a:t>defenses </a:t>
            </a:r>
            <a:r>
              <a:rPr lang="en-US" sz="2400" b="1" dirty="0" smtClean="0"/>
              <a:t>the </a:t>
            </a:r>
            <a:r>
              <a:rPr lang="en-US" sz="2400" b="1" dirty="0"/>
              <a:t>body uses to prevent infection.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5410" y="2732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Study for the unit 1 quiz!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3419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Do N</a:t>
            </a:r>
            <a:r>
              <a:rPr lang="en-US" dirty="0" smtClean="0">
                <a:latin typeface="Gill Sans" charset="0"/>
                <a:cs typeface="Gill Sans" charset="0"/>
              </a:rPr>
              <a:t>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buFont typeface="Arial" charset="0"/>
              <a:buChar char="•"/>
            </a:pPr>
            <a:endParaRPr lang="en-US" sz="3200" dirty="0">
              <a:latin typeface="Calibri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b="1" dirty="0">
                <a:latin typeface="Calibri" charset="0"/>
              </a:rPr>
              <a:t>What does sterile mean</a:t>
            </a:r>
            <a:r>
              <a:rPr lang="en-US" b="1" dirty="0" smtClean="0">
                <a:latin typeface="Calibri" charset="0"/>
              </a:rPr>
              <a:t>?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b="1" dirty="0">
              <a:latin typeface="Calibri" charset="0"/>
            </a:endParaRP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b="1" dirty="0" smtClean="0">
                <a:latin typeface="Calibri" charset="0"/>
              </a:rPr>
              <a:t>Use your worksheet to make a </a:t>
            </a:r>
            <a:r>
              <a:rPr lang="en-US" b="1" dirty="0">
                <a:latin typeface="Calibri" charset="0"/>
              </a:rPr>
              <a:t>list </a:t>
            </a:r>
            <a:r>
              <a:rPr lang="en-US" b="1" dirty="0" smtClean="0">
                <a:latin typeface="Calibri" charset="0"/>
              </a:rPr>
              <a:t>of the </a:t>
            </a:r>
            <a:r>
              <a:rPr lang="en-US" b="1" u="sng" dirty="0">
                <a:latin typeface="Calibri" charset="0"/>
              </a:rPr>
              <a:t>sterile</a:t>
            </a:r>
            <a:r>
              <a:rPr lang="en-US" b="1" dirty="0">
                <a:latin typeface="Calibri" charset="0"/>
              </a:rPr>
              <a:t> and </a:t>
            </a:r>
            <a:r>
              <a:rPr lang="en-US" b="1" u="sng" dirty="0">
                <a:latin typeface="Calibri" charset="0"/>
              </a:rPr>
              <a:t>non-sterile</a:t>
            </a:r>
            <a:r>
              <a:rPr lang="en-US" b="1" dirty="0">
                <a:latin typeface="Calibri" charset="0"/>
              </a:rPr>
              <a:t> parts/organs of the human body</a:t>
            </a:r>
            <a:r>
              <a:rPr lang="en-US" b="1" dirty="0" smtClean="0">
                <a:latin typeface="Calibri" charset="0"/>
              </a:rPr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31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274320"/>
            <a:ext cx="875997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latin typeface="Gill Sans" charset="0"/>
                <a:cs typeface="Gill Sans" charset="0"/>
              </a:rPr>
              <a:t>What pattern do you see?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878999"/>
              </p:ext>
            </p:extLst>
          </p:nvPr>
        </p:nvGraphicFramePr>
        <p:xfrm>
          <a:off x="1438801" y="1397000"/>
          <a:ext cx="6514886" cy="48712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57443"/>
                <a:gridCol w="3257443"/>
              </a:tblGrid>
              <a:tr h="13766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Normally sterile</a:t>
                      </a:r>
                    </a:p>
                    <a:p>
                      <a:pPr algn="ctr"/>
                      <a:r>
                        <a:rPr lang="en-US" sz="2400" dirty="0" smtClean="0"/>
                        <a:t> (closed</a:t>
                      </a:r>
                      <a:r>
                        <a:rPr lang="en-US" sz="2400" baseline="0" dirty="0" smtClean="0"/>
                        <a:t> to the environment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Usually non-sterile</a:t>
                      </a:r>
                    </a:p>
                    <a:p>
                      <a:pPr algn="ctr"/>
                      <a:r>
                        <a:rPr lang="en-US" sz="2400" dirty="0" smtClean="0"/>
                        <a:t>(open to the environment)</a:t>
                      </a:r>
                      <a:endParaRPr lang="en-US" sz="2400" dirty="0"/>
                    </a:p>
                  </a:txBody>
                  <a:tcPr/>
                </a:tc>
              </a:tr>
              <a:tr h="349461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Brain</a:t>
                      </a:r>
                    </a:p>
                    <a:p>
                      <a:r>
                        <a:rPr lang="en-US" sz="2400" dirty="0" smtClean="0"/>
                        <a:t>Spinal</a:t>
                      </a:r>
                      <a:r>
                        <a:rPr lang="en-US" sz="2400" baseline="0" dirty="0" smtClean="0"/>
                        <a:t> fluid</a:t>
                      </a:r>
                    </a:p>
                    <a:p>
                      <a:r>
                        <a:rPr lang="en-US" sz="2400" baseline="0" dirty="0" smtClean="0"/>
                        <a:t>Heart</a:t>
                      </a:r>
                    </a:p>
                    <a:p>
                      <a:r>
                        <a:rPr lang="en-US" sz="2400" baseline="0" dirty="0" smtClean="0"/>
                        <a:t>Liver</a:t>
                      </a:r>
                    </a:p>
                    <a:p>
                      <a:r>
                        <a:rPr lang="en-US" sz="2400" baseline="0" dirty="0" smtClean="0"/>
                        <a:t>Blood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Muscles,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And more!</a:t>
                      </a:r>
                      <a:endParaRPr lang="en-US" sz="2400" dirty="0" smtClean="0"/>
                    </a:p>
                    <a:p>
                      <a:endParaRPr lang="en-US" sz="2400" baseline="0" dirty="0" smtClean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Skin</a:t>
                      </a:r>
                    </a:p>
                    <a:p>
                      <a:r>
                        <a:rPr lang="en-US" sz="2400" dirty="0" smtClean="0"/>
                        <a:t>Mouth</a:t>
                      </a:r>
                    </a:p>
                    <a:p>
                      <a:r>
                        <a:rPr lang="en-US" sz="2400" dirty="0" smtClean="0"/>
                        <a:t>Stomach</a:t>
                      </a:r>
                    </a:p>
                    <a:p>
                      <a:r>
                        <a:rPr lang="en-US" sz="2400" dirty="0" smtClean="0"/>
                        <a:t>Intestines</a:t>
                      </a:r>
                    </a:p>
                    <a:p>
                      <a:r>
                        <a:rPr lang="en-US" sz="2400" dirty="0" smtClean="0"/>
                        <a:t>Upper</a:t>
                      </a:r>
                      <a:r>
                        <a:rPr lang="en-US" sz="2400" baseline="0" dirty="0" smtClean="0"/>
                        <a:t> respiratory tract,</a:t>
                      </a:r>
                    </a:p>
                    <a:p>
                      <a:r>
                        <a:rPr lang="en-US" sz="2400" baseline="0" dirty="0" smtClean="0"/>
                        <a:t>And more!</a:t>
                      </a: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9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60" y="154788"/>
            <a:ext cx="91440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latin typeface="Gill Sans" charset="0"/>
                <a:cs typeface="Gill Sans" charset="0"/>
              </a:rPr>
              <a:t>The epithelium separates the inside and outside of the body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231915"/>
              </p:ext>
            </p:extLst>
          </p:nvPr>
        </p:nvGraphicFramePr>
        <p:xfrm>
          <a:off x="1369350" y="1452761"/>
          <a:ext cx="6514886" cy="48712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57443"/>
                <a:gridCol w="3257443"/>
              </a:tblGrid>
              <a:tr h="13766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Normally sterile</a:t>
                      </a:r>
                    </a:p>
                    <a:p>
                      <a:pPr algn="ctr"/>
                      <a:r>
                        <a:rPr lang="en-US" sz="2400" dirty="0" smtClean="0"/>
                        <a:t> (closed</a:t>
                      </a:r>
                      <a:r>
                        <a:rPr lang="en-US" sz="2400" baseline="0" dirty="0" smtClean="0"/>
                        <a:t> to the environment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Usually non-sterile</a:t>
                      </a:r>
                    </a:p>
                    <a:p>
                      <a:pPr algn="ctr"/>
                      <a:r>
                        <a:rPr lang="en-US" sz="2400" dirty="0" smtClean="0"/>
                        <a:t>(open to the environment)</a:t>
                      </a:r>
                      <a:endParaRPr lang="en-US" sz="2400" dirty="0"/>
                    </a:p>
                  </a:txBody>
                  <a:tcPr/>
                </a:tc>
              </a:tr>
              <a:tr h="349461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Brain</a:t>
                      </a:r>
                    </a:p>
                    <a:p>
                      <a:r>
                        <a:rPr lang="en-US" sz="2400" dirty="0" smtClean="0"/>
                        <a:t>Spinal</a:t>
                      </a:r>
                      <a:r>
                        <a:rPr lang="en-US" sz="2400" baseline="0" dirty="0" smtClean="0"/>
                        <a:t> fluid</a:t>
                      </a:r>
                    </a:p>
                    <a:p>
                      <a:r>
                        <a:rPr lang="en-US" sz="2400" baseline="0" dirty="0" smtClean="0"/>
                        <a:t>Heart</a:t>
                      </a:r>
                    </a:p>
                    <a:p>
                      <a:r>
                        <a:rPr lang="en-US" sz="2400" baseline="0" dirty="0" smtClean="0"/>
                        <a:t>Liver</a:t>
                      </a:r>
                    </a:p>
                    <a:p>
                      <a:r>
                        <a:rPr lang="en-US" sz="2400" baseline="0" dirty="0" smtClean="0"/>
                        <a:t>Blood</a:t>
                      </a:r>
                    </a:p>
                    <a:p>
                      <a:r>
                        <a:rPr lang="en-US" sz="2400" baseline="0" dirty="0" smtClean="0"/>
                        <a:t>Muscles,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And more!</a:t>
                      </a:r>
                      <a:endParaRPr lang="en-US" sz="2400" dirty="0" smtClean="0"/>
                    </a:p>
                    <a:p>
                      <a:endParaRPr lang="en-US" sz="2400" baseline="0" dirty="0" smtClean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Skin</a:t>
                      </a:r>
                    </a:p>
                    <a:p>
                      <a:r>
                        <a:rPr lang="en-US" sz="2400" dirty="0" smtClean="0"/>
                        <a:t>Mouth</a:t>
                      </a:r>
                    </a:p>
                    <a:p>
                      <a:r>
                        <a:rPr lang="en-US" sz="2400" dirty="0" smtClean="0"/>
                        <a:t>Stomach</a:t>
                      </a:r>
                    </a:p>
                    <a:p>
                      <a:r>
                        <a:rPr lang="en-US" sz="2400" dirty="0" smtClean="0"/>
                        <a:t>Intestines</a:t>
                      </a:r>
                    </a:p>
                    <a:p>
                      <a:r>
                        <a:rPr lang="en-US" sz="2400" dirty="0" smtClean="0"/>
                        <a:t>Upper</a:t>
                      </a:r>
                      <a:r>
                        <a:rPr lang="en-US" sz="2400" baseline="0" dirty="0" smtClean="0"/>
                        <a:t> respiratory tract,</a:t>
                      </a:r>
                    </a:p>
                    <a:p>
                      <a:r>
                        <a:rPr lang="en-US" sz="2400" baseline="0" dirty="0" smtClean="0"/>
                        <a:t>And more!</a:t>
                      </a: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4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696"/>
            <a:ext cx="8229600" cy="1631948"/>
          </a:xfrm>
        </p:spPr>
        <p:txBody>
          <a:bodyPr/>
          <a:lstStyle/>
          <a:p>
            <a:r>
              <a:rPr lang="en-US" dirty="0" smtClean="0">
                <a:latin typeface="Gill Sans" charset="0"/>
                <a:cs typeface="Gill Sans" charset="0"/>
              </a:rPr>
              <a:t>Activity:</a:t>
            </a:r>
            <a:br>
              <a:rPr lang="en-US" dirty="0" smtClean="0">
                <a:latin typeface="Gill Sans" charset="0"/>
                <a:cs typeface="Gill Sans" charset="0"/>
              </a:rPr>
            </a:br>
            <a:r>
              <a:rPr lang="en-US" dirty="0" smtClean="0">
                <a:latin typeface="Gill Sans" charset="0"/>
                <a:cs typeface="Gill Sans" charset="0"/>
              </a:rPr>
              <a:t>Brainstorm the </a:t>
            </a:r>
            <a:r>
              <a:rPr lang="en-US" dirty="0">
                <a:latin typeface="Gill Sans" charset="0"/>
                <a:cs typeface="Gill Sans" charset="0"/>
              </a:rPr>
              <a:t>barriers that keep microbes </a:t>
            </a:r>
            <a:r>
              <a:rPr lang="en-US" dirty="0" smtClean="0">
                <a:latin typeface="Gill Sans" charset="0"/>
                <a:cs typeface="Gill Sans" charset="0"/>
              </a:rPr>
              <a:t>outside the body</a:t>
            </a:r>
            <a:endParaRPr lang="en-US" dirty="0"/>
          </a:p>
        </p:txBody>
      </p:sp>
      <p:pic>
        <p:nvPicPr>
          <p:cNvPr id="8" name="Content Placeholder 7" descr="man_upper_body_as_diagram_templat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54" r="-6247"/>
          <a:stretch/>
        </p:blipFill>
        <p:spPr>
          <a:xfrm>
            <a:off x="3051436" y="2813050"/>
            <a:ext cx="2804023" cy="3313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2483" y="2897201"/>
            <a:ext cx="58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Skin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5751" y="3847068"/>
            <a:ext cx="148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Stomach Acid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55459" y="2929467"/>
            <a:ext cx="70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Tears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76301" y="379946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Mucus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0055" y="4881602"/>
            <a:ext cx="112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"/>
                <a:cs typeface="Calibri"/>
              </a:rPr>
              <a:t>Defensins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1137" y="5115467"/>
            <a:ext cx="217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Intestinal Epithelium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1137" y="4526002"/>
            <a:ext cx="215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Commensal Bacteria</a:t>
            </a:r>
            <a:endParaRPr lang="en-US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78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0482" name="TextBox 3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/>
            </a:p>
          </p:txBody>
        </p:sp>
        <p:sp>
          <p:nvSpPr>
            <p:cNvPr id="20483" name="Title 1"/>
            <p:cNvSpPr txBox="1">
              <a:spLocks/>
            </p:cNvSpPr>
            <p:nvPr/>
          </p:nvSpPr>
          <p:spPr bwMode="auto">
            <a:xfrm>
              <a:off x="457200" y="274638"/>
              <a:ext cx="82296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3600" b="1" dirty="0" smtClean="0">
                  <a:latin typeface="Gill Sans" charset="0"/>
                  <a:cs typeface="Gill Sans" charset="0"/>
                </a:rPr>
                <a:t>Skin – </a:t>
              </a:r>
              <a:r>
                <a:rPr lang="en-US" sz="3600" b="1" dirty="0" smtClean="0">
                  <a:latin typeface="Gill Sans" charset="0"/>
                  <a:cs typeface="Gill Sans" charset="0"/>
                </a:rPr>
                <a:t>Epithelium</a:t>
              </a:r>
            </a:p>
            <a:p>
              <a:pPr algn="ctr" eaLnBrk="1" hangingPunct="1"/>
              <a:endParaRPr lang="en-US" sz="1800" b="1" dirty="0" smtClean="0">
                <a:latin typeface="Gill Sans" charset="0"/>
                <a:cs typeface="Gill Sans" charset="0"/>
              </a:endParaRPr>
            </a:p>
            <a:p>
              <a:pPr algn="ctr" eaLnBrk="1" hangingPunct="1"/>
              <a:r>
                <a:rPr lang="en-US" sz="1800" b="1" dirty="0" smtClean="0">
                  <a:latin typeface="Gill Sans" charset="0"/>
                  <a:cs typeface="Gill Sans" charset="0"/>
                </a:rPr>
                <a:t>Physical barrier – very thick</a:t>
              </a:r>
            </a:p>
            <a:p>
              <a:pPr algn="ctr" eaLnBrk="1" hangingPunct="1"/>
              <a:r>
                <a:rPr lang="en-US" sz="1800" b="1" dirty="0" smtClean="0">
                  <a:latin typeface="Gill Sans" charset="0"/>
                  <a:cs typeface="Gill Sans" charset="0"/>
                </a:rPr>
                <a:t>Bottom is sterile;  top is covered in commensal bacteria</a:t>
              </a:r>
              <a:endParaRPr lang="en-US" sz="1800" dirty="0">
                <a:latin typeface="Gill Sans" charset="0"/>
                <a:cs typeface="Gill Sans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142" y="1788459"/>
            <a:ext cx="3950842" cy="448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Gill Sans" charset="0"/>
                <a:cs typeface="Gill Sans" charset="0"/>
              </a:rPr>
              <a:t>Defensins</a:t>
            </a:r>
            <a:r>
              <a:rPr lang="en-US" dirty="0" smtClean="0">
                <a:latin typeface="Gill Sans" charset="0"/>
                <a:cs typeface="Gill Sans" charset="0"/>
              </a:rPr>
              <a:t/>
            </a:r>
            <a:br>
              <a:rPr lang="en-US" dirty="0" smtClean="0">
                <a:latin typeface="Gill Sans" charset="0"/>
                <a:cs typeface="Gill Sans" charset="0"/>
              </a:rPr>
            </a:br>
            <a:r>
              <a:rPr lang="en-US" sz="1800" dirty="0" smtClean="0">
                <a:latin typeface="Gill Sans" charset="0"/>
                <a:cs typeface="Gill Sans" charset="0"/>
              </a:rPr>
              <a:t>chemicals that destroy pathogen membranes</a:t>
            </a:r>
            <a:endParaRPr lang="en-US" sz="1800" dirty="0"/>
          </a:p>
        </p:txBody>
      </p:sp>
      <p:pic>
        <p:nvPicPr>
          <p:cNvPr id="8" name="Content Placeholder 7" descr="Defensin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38" r="-96638"/>
          <a:stretch>
            <a:fillRect/>
          </a:stretch>
        </p:blipFill>
        <p:spPr bwMode="auto">
          <a:xfrm>
            <a:off x="578224" y="1882588"/>
            <a:ext cx="8229600" cy="385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21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cs typeface="Gill Sans" charset="0"/>
              </a:rPr>
              <a:t>Intestinal </a:t>
            </a:r>
            <a:r>
              <a:rPr lang="en-US" dirty="0" smtClean="0">
                <a:latin typeface="Gill Sans" charset="0"/>
                <a:cs typeface="Gill Sans" charset="0"/>
              </a:rPr>
              <a:t>Epithelium</a:t>
            </a:r>
            <a:br>
              <a:rPr lang="en-US" dirty="0" smtClean="0">
                <a:latin typeface="Gill Sans" charset="0"/>
                <a:cs typeface="Gill Sans" charset="0"/>
              </a:rPr>
            </a:br>
            <a:r>
              <a:rPr lang="en-US" sz="1800" dirty="0" smtClean="0">
                <a:latin typeface="Gill Sans" charset="0"/>
                <a:cs typeface="Gill Sans" charset="0"/>
              </a:rPr>
              <a:t>physical barrier – only 1 layer thick so very vulnerable to damage</a:t>
            </a:r>
            <a:endParaRPr lang="en-US" dirty="0"/>
          </a:p>
        </p:txBody>
      </p:sp>
      <p:pic>
        <p:nvPicPr>
          <p:cNvPr id="4" name="Picture 4" descr="Epitheliu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3" b="18043"/>
          <a:stretch>
            <a:fillRect/>
          </a:stretch>
        </p:blipFill>
        <p:spPr bwMode="auto">
          <a:xfrm>
            <a:off x="457200" y="16186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66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68367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3838</TotalTime>
  <Words>418</Words>
  <Application>Microsoft Office PowerPoint</Application>
  <PresentationFormat>On-screen Show (4:3)</PresentationFormat>
  <Paragraphs>93</Paragraphs>
  <Slides>20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Theme</vt:lpstr>
      <vt:lpstr>PowerPoint Presentation</vt:lpstr>
      <vt:lpstr>Lesson Objectives:</vt:lpstr>
      <vt:lpstr>Do Now</vt:lpstr>
      <vt:lpstr>PowerPoint Presentation</vt:lpstr>
      <vt:lpstr>PowerPoint Presentation</vt:lpstr>
      <vt:lpstr>Activity: Brainstorm the barriers that keep microbes outside the body</vt:lpstr>
      <vt:lpstr>PowerPoint Presentation</vt:lpstr>
      <vt:lpstr>Defensins chemicals that destroy pathogen membranes</vt:lpstr>
      <vt:lpstr>Intestinal Epithelium physical barrier – only 1 layer thick so very vulnerable to damage</vt:lpstr>
      <vt:lpstr>Mucus traps pathogens and contains enzymes that can destroy them;  must be present on thin epithelial membranes (lungs and nose) that are vulnerable to damage</vt:lpstr>
      <vt:lpstr>Tears washes pathogen away and contains enzymes that can destroy them</vt:lpstr>
      <vt:lpstr>PowerPoint Presentation</vt:lpstr>
      <vt:lpstr>Commensal bacteria:  we are an ecosystem!</vt:lpstr>
      <vt:lpstr>PowerPoint Presentation</vt:lpstr>
      <vt:lpstr>Complement – the first line of defense – produced by the liver that kill bacteria and other invading cells by poking holes in their membranes and causing them to leak complement system</vt:lpstr>
      <vt:lpstr>Phagocytes – the second line of defense – ingest pathogens and destroys them</vt:lpstr>
      <vt:lpstr>B cells/antibodies and T cells – the third line of defense.</vt:lpstr>
      <vt:lpstr>Special barrier – commensal bacteria: competing with invaders while befriending the immune system</vt:lpstr>
      <vt:lpstr>Wrap Up</vt:lpstr>
      <vt:lpstr>Homework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berri jacque</dc:creator>
  <cp:lastModifiedBy>Eagle</cp:lastModifiedBy>
  <cp:revision>41</cp:revision>
  <dcterms:created xsi:type="dcterms:W3CDTF">2014-03-26T18:18:19Z</dcterms:created>
  <dcterms:modified xsi:type="dcterms:W3CDTF">2016-12-08T17:27:52Z</dcterms:modified>
</cp:coreProperties>
</file>